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1" r:id="rId4"/>
    <p:sldId id="268" r:id="rId5"/>
    <p:sldId id="257" r:id="rId6"/>
    <p:sldId id="267" r:id="rId7"/>
    <p:sldId id="266" r:id="rId8"/>
    <p:sldId id="271" r:id="rId9"/>
    <p:sldId id="258" r:id="rId10"/>
    <p:sldId id="269" r:id="rId11"/>
    <p:sldId id="264" r:id="rId12"/>
    <p:sldId id="260" r:id="rId13"/>
    <p:sldId id="270" r:id="rId14"/>
    <p:sldId id="263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6C8675-E945-458D-ADB5-949460C72DB6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A83D95-DF35-47F8-9B8A-44630CF53CCB}">
      <dgm:prSet/>
      <dgm:spPr/>
      <dgm:t>
        <a:bodyPr/>
        <a:lstStyle/>
        <a:p>
          <a:r>
            <a:rPr lang="en-US"/>
            <a:t>Use ensemble method on CNN model</a:t>
          </a:r>
        </a:p>
      </dgm:t>
    </dgm:pt>
    <dgm:pt modelId="{28659D99-D928-484A-87FD-4EC24C8CAAA8}" type="parTrans" cxnId="{2259D1BC-1E4F-4C55-AF6D-C875234F3D28}">
      <dgm:prSet/>
      <dgm:spPr/>
      <dgm:t>
        <a:bodyPr/>
        <a:lstStyle/>
        <a:p>
          <a:endParaRPr lang="en-US"/>
        </a:p>
      </dgm:t>
    </dgm:pt>
    <dgm:pt modelId="{14D902DE-30C4-4FE0-8514-6C41F7E21B50}" type="sibTrans" cxnId="{2259D1BC-1E4F-4C55-AF6D-C875234F3D28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CA78033C-CD27-4180-AF28-288D0300E43E}">
      <dgm:prSet/>
      <dgm:spPr/>
      <dgm:t>
        <a:bodyPr/>
        <a:lstStyle/>
        <a:p>
          <a:r>
            <a:rPr lang="en-US" dirty="0"/>
            <a:t>Work on gender classification based on the same dataset</a:t>
          </a:r>
        </a:p>
      </dgm:t>
    </dgm:pt>
    <dgm:pt modelId="{8B7742F9-8999-4BF7-8650-F4B5F639C753}" type="parTrans" cxnId="{2EE1F4AD-785F-403E-813A-9A8967B074CA}">
      <dgm:prSet/>
      <dgm:spPr/>
      <dgm:t>
        <a:bodyPr/>
        <a:lstStyle/>
        <a:p>
          <a:endParaRPr lang="en-US"/>
        </a:p>
      </dgm:t>
    </dgm:pt>
    <dgm:pt modelId="{8AC42AB8-CAC9-4692-94D0-4FF63BE8878D}" type="sibTrans" cxnId="{2EE1F4AD-785F-403E-813A-9A8967B074CA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AFD77088-72C0-4A32-932B-D44EE0B668F2}">
      <dgm:prSet/>
      <dgm:spPr/>
      <dgm:t>
        <a:bodyPr/>
        <a:lstStyle/>
        <a:p>
          <a:r>
            <a:rPr lang="en-US" dirty="0"/>
            <a:t>Do more research to improve the accuracy of CNN and SVM models</a:t>
          </a:r>
        </a:p>
      </dgm:t>
    </dgm:pt>
    <dgm:pt modelId="{906CC1F2-83C7-4080-A504-BB5F4E8EF168}" type="parTrans" cxnId="{A3E7B121-E5AE-400C-9EC0-EED87BC207FC}">
      <dgm:prSet/>
      <dgm:spPr/>
      <dgm:t>
        <a:bodyPr/>
        <a:lstStyle/>
        <a:p>
          <a:endParaRPr lang="en-US"/>
        </a:p>
      </dgm:t>
    </dgm:pt>
    <dgm:pt modelId="{EF39C861-0861-40F7-B984-DBA1192DBD61}" type="sibTrans" cxnId="{A3E7B121-E5AE-400C-9EC0-EED87BC207FC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1FCFD385-EE48-BA40-8E50-AFC691C3DBF7}" type="pres">
      <dgm:prSet presAssocID="{976C8675-E945-458D-ADB5-949460C72DB6}" presName="Name0" presStyleCnt="0">
        <dgm:presLayoutVars>
          <dgm:animLvl val="lvl"/>
          <dgm:resizeHandles val="exact"/>
        </dgm:presLayoutVars>
      </dgm:prSet>
      <dgm:spPr/>
    </dgm:pt>
    <dgm:pt modelId="{3C6B74FC-B83C-3D40-9A29-CAD1B4D72911}" type="pres">
      <dgm:prSet presAssocID="{49A83D95-DF35-47F8-9B8A-44630CF53CCB}" presName="compositeNode" presStyleCnt="0">
        <dgm:presLayoutVars>
          <dgm:bulletEnabled val="1"/>
        </dgm:presLayoutVars>
      </dgm:prSet>
      <dgm:spPr/>
    </dgm:pt>
    <dgm:pt modelId="{DD15C74D-E3EA-5348-8A3F-C7406E5BED02}" type="pres">
      <dgm:prSet presAssocID="{49A83D95-DF35-47F8-9B8A-44630CF53CCB}" presName="bgRect" presStyleLbl="alignNode1" presStyleIdx="0" presStyleCnt="3"/>
      <dgm:spPr/>
    </dgm:pt>
    <dgm:pt modelId="{A3BD2E72-F47B-EC4A-AC1F-817052ED618C}" type="pres">
      <dgm:prSet presAssocID="{14D902DE-30C4-4FE0-8514-6C41F7E21B5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A9BA3EF2-92AD-9241-A7EE-66C9B8B8CE89}" type="pres">
      <dgm:prSet presAssocID="{49A83D95-DF35-47F8-9B8A-44630CF53CCB}" presName="nodeRect" presStyleLbl="alignNode1" presStyleIdx="0" presStyleCnt="3">
        <dgm:presLayoutVars>
          <dgm:bulletEnabled val="1"/>
        </dgm:presLayoutVars>
      </dgm:prSet>
      <dgm:spPr/>
    </dgm:pt>
    <dgm:pt modelId="{DB66EB91-D94E-A542-9A0E-C793FFCA799C}" type="pres">
      <dgm:prSet presAssocID="{14D902DE-30C4-4FE0-8514-6C41F7E21B50}" presName="sibTrans" presStyleCnt="0"/>
      <dgm:spPr/>
    </dgm:pt>
    <dgm:pt modelId="{CB3A57F5-DB0F-4B45-AE9D-6C89E831602E}" type="pres">
      <dgm:prSet presAssocID="{CA78033C-CD27-4180-AF28-288D0300E43E}" presName="compositeNode" presStyleCnt="0">
        <dgm:presLayoutVars>
          <dgm:bulletEnabled val="1"/>
        </dgm:presLayoutVars>
      </dgm:prSet>
      <dgm:spPr/>
    </dgm:pt>
    <dgm:pt modelId="{D8DDD021-0A36-C446-885C-FFAE975A5753}" type="pres">
      <dgm:prSet presAssocID="{CA78033C-CD27-4180-AF28-288D0300E43E}" presName="bgRect" presStyleLbl="alignNode1" presStyleIdx="1" presStyleCnt="3"/>
      <dgm:spPr/>
    </dgm:pt>
    <dgm:pt modelId="{F1E455A3-2613-8C4E-B4F8-1ED317E87ABD}" type="pres">
      <dgm:prSet presAssocID="{8AC42AB8-CAC9-4692-94D0-4FF63BE8878D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D0754939-6514-6A4C-AE15-83135181B029}" type="pres">
      <dgm:prSet presAssocID="{CA78033C-CD27-4180-AF28-288D0300E43E}" presName="nodeRect" presStyleLbl="alignNode1" presStyleIdx="1" presStyleCnt="3">
        <dgm:presLayoutVars>
          <dgm:bulletEnabled val="1"/>
        </dgm:presLayoutVars>
      </dgm:prSet>
      <dgm:spPr/>
    </dgm:pt>
    <dgm:pt modelId="{F0D0B5AF-E2CB-CF49-A353-CB93327FCDC8}" type="pres">
      <dgm:prSet presAssocID="{8AC42AB8-CAC9-4692-94D0-4FF63BE8878D}" presName="sibTrans" presStyleCnt="0"/>
      <dgm:spPr/>
    </dgm:pt>
    <dgm:pt modelId="{5AB8FEED-932A-1F42-BCE4-7E154112FA79}" type="pres">
      <dgm:prSet presAssocID="{AFD77088-72C0-4A32-932B-D44EE0B668F2}" presName="compositeNode" presStyleCnt="0">
        <dgm:presLayoutVars>
          <dgm:bulletEnabled val="1"/>
        </dgm:presLayoutVars>
      </dgm:prSet>
      <dgm:spPr/>
    </dgm:pt>
    <dgm:pt modelId="{9039A8A5-785C-1246-BA17-36E5684C9A04}" type="pres">
      <dgm:prSet presAssocID="{AFD77088-72C0-4A32-932B-D44EE0B668F2}" presName="bgRect" presStyleLbl="alignNode1" presStyleIdx="2" presStyleCnt="3"/>
      <dgm:spPr/>
    </dgm:pt>
    <dgm:pt modelId="{F28EA799-461A-4946-ACCE-F5E11D2AC15E}" type="pres">
      <dgm:prSet presAssocID="{EF39C861-0861-40F7-B984-DBA1192DBD61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2099BCF5-7EE1-154B-AB66-97B1A049F4EC}" type="pres">
      <dgm:prSet presAssocID="{AFD77088-72C0-4A32-932B-D44EE0B668F2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A3E7B121-E5AE-400C-9EC0-EED87BC207FC}" srcId="{976C8675-E945-458D-ADB5-949460C72DB6}" destId="{AFD77088-72C0-4A32-932B-D44EE0B668F2}" srcOrd="2" destOrd="0" parTransId="{906CC1F2-83C7-4080-A504-BB5F4E8EF168}" sibTransId="{EF39C861-0861-40F7-B984-DBA1192DBD61}"/>
    <dgm:cxn modelId="{9DFA5253-F66D-BF45-A079-754D79F03B02}" type="presOf" srcId="{EF39C861-0861-40F7-B984-DBA1192DBD61}" destId="{F28EA799-461A-4946-ACCE-F5E11D2AC15E}" srcOrd="0" destOrd="0" presId="urn:microsoft.com/office/officeart/2016/7/layout/LinearBlockProcessNumbered"/>
    <dgm:cxn modelId="{3DC50472-4103-D345-8DEB-57436FF5BC20}" type="presOf" srcId="{AFD77088-72C0-4A32-932B-D44EE0B668F2}" destId="{9039A8A5-785C-1246-BA17-36E5684C9A04}" srcOrd="0" destOrd="0" presId="urn:microsoft.com/office/officeart/2016/7/layout/LinearBlockProcessNumbered"/>
    <dgm:cxn modelId="{A3302381-3B06-3741-80DA-3E95836A1309}" type="presOf" srcId="{49A83D95-DF35-47F8-9B8A-44630CF53CCB}" destId="{A9BA3EF2-92AD-9241-A7EE-66C9B8B8CE89}" srcOrd="1" destOrd="0" presId="urn:microsoft.com/office/officeart/2016/7/layout/LinearBlockProcessNumbered"/>
    <dgm:cxn modelId="{1BEA448E-FDA5-E04D-A9ED-D22784B1BB53}" type="presOf" srcId="{AFD77088-72C0-4A32-932B-D44EE0B668F2}" destId="{2099BCF5-7EE1-154B-AB66-97B1A049F4EC}" srcOrd="1" destOrd="0" presId="urn:microsoft.com/office/officeart/2016/7/layout/LinearBlockProcessNumbered"/>
    <dgm:cxn modelId="{2DAB0BA4-86E3-E54D-BADB-9226D9D428ED}" type="presOf" srcId="{49A83D95-DF35-47F8-9B8A-44630CF53CCB}" destId="{DD15C74D-E3EA-5348-8A3F-C7406E5BED02}" srcOrd="0" destOrd="0" presId="urn:microsoft.com/office/officeart/2016/7/layout/LinearBlockProcessNumbered"/>
    <dgm:cxn modelId="{1AF6A2AC-2845-0242-8272-B316B038D3B9}" type="presOf" srcId="{14D902DE-30C4-4FE0-8514-6C41F7E21B50}" destId="{A3BD2E72-F47B-EC4A-AC1F-817052ED618C}" srcOrd="0" destOrd="0" presId="urn:microsoft.com/office/officeart/2016/7/layout/LinearBlockProcessNumbered"/>
    <dgm:cxn modelId="{2EE1F4AD-785F-403E-813A-9A8967B074CA}" srcId="{976C8675-E945-458D-ADB5-949460C72DB6}" destId="{CA78033C-CD27-4180-AF28-288D0300E43E}" srcOrd="1" destOrd="0" parTransId="{8B7742F9-8999-4BF7-8650-F4B5F639C753}" sibTransId="{8AC42AB8-CAC9-4692-94D0-4FF63BE8878D}"/>
    <dgm:cxn modelId="{9D6A08B8-CF90-DC46-9A20-37B831300D78}" type="presOf" srcId="{CA78033C-CD27-4180-AF28-288D0300E43E}" destId="{D0754939-6514-6A4C-AE15-83135181B029}" srcOrd="1" destOrd="0" presId="urn:microsoft.com/office/officeart/2016/7/layout/LinearBlockProcessNumbered"/>
    <dgm:cxn modelId="{2259D1BC-1E4F-4C55-AF6D-C875234F3D28}" srcId="{976C8675-E945-458D-ADB5-949460C72DB6}" destId="{49A83D95-DF35-47F8-9B8A-44630CF53CCB}" srcOrd="0" destOrd="0" parTransId="{28659D99-D928-484A-87FD-4EC24C8CAAA8}" sibTransId="{14D902DE-30C4-4FE0-8514-6C41F7E21B50}"/>
    <dgm:cxn modelId="{4CD850CA-9002-DD4C-97D3-6D79EC495469}" type="presOf" srcId="{8AC42AB8-CAC9-4692-94D0-4FF63BE8878D}" destId="{F1E455A3-2613-8C4E-B4F8-1ED317E87ABD}" srcOrd="0" destOrd="0" presId="urn:microsoft.com/office/officeart/2016/7/layout/LinearBlockProcessNumbered"/>
    <dgm:cxn modelId="{6B8CC7EA-004D-054B-AAF6-0BBA32AF1957}" type="presOf" srcId="{CA78033C-CD27-4180-AF28-288D0300E43E}" destId="{D8DDD021-0A36-C446-885C-FFAE975A5753}" srcOrd="0" destOrd="0" presId="urn:microsoft.com/office/officeart/2016/7/layout/LinearBlockProcessNumbered"/>
    <dgm:cxn modelId="{BE124EEF-02E0-6844-BF24-E9C27F6B366D}" type="presOf" srcId="{976C8675-E945-458D-ADB5-949460C72DB6}" destId="{1FCFD385-EE48-BA40-8E50-AFC691C3DBF7}" srcOrd="0" destOrd="0" presId="urn:microsoft.com/office/officeart/2016/7/layout/LinearBlockProcessNumbered"/>
    <dgm:cxn modelId="{A13B90CA-2383-1E4D-8930-C01A40BE5BC1}" type="presParOf" srcId="{1FCFD385-EE48-BA40-8E50-AFC691C3DBF7}" destId="{3C6B74FC-B83C-3D40-9A29-CAD1B4D72911}" srcOrd="0" destOrd="0" presId="urn:microsoft.com/office/officeart/2016/7/layout/LinearBlockProcessNumbered"/>
    <dgm:cxn modelId="{40687330-8D99-5B4F-940F-88A98D8A33D4}" type="presParOf" srcId="{3C6B74FC-B83C-3D40-9A29-CAD1B4D72911}" destId="{DD15C74D-E3EA-5348-8A3F-C7406E5BED02}" srcOrd="0" destOrd="0" presId="urn:microsoft.com/office/officeart/2016/7/layout/LinearBlockProcessNumbered"/>
    <dgm:cxn modelId="{0767C16E-7B36-584D-8818-F224F7B13B3F}" type="presParOf" srcId="{3C6B74FC-B83C-3D40-9A29-CAD1B4D72911}" destId="{A3BD2E72-F47B-EC4A-AC1F-817052ED618C}" srcOrd="1" destOrd="0" presId="urn:microsoft.com/office/officeart/2016/7/layout/LinearBlockProcessNumbered"/>
    <dgm:cxn modelId="{E664D4DD-C747-4D4E-8A13-367FD0AEF013}" type="presParOf" srcId="{3C6B74FC-B83C-3D40-9A29-CAD1B4D72911}" destId="{A9BA3EF2-92AD-9241-A7EE-66C9B8B8CE89}" srcOrd="2" destOrd="0" presId="urn:microsoft.com/office/officeart/2016/7/layout/LinearBlockProcessNumbered"/>
    <dgm:cxn modelId="{1BD8FA67-5608-0540-B974-A546D86C66C8}" type="presParOf" srcId="{1FCFD385-EE48-BA40-8E50-AFC691C3DBF7}" destId="{DB66EB91-D94E-A542-9A0E-C793FFCA799C}" srcOrd="1" destOrd="0" presId="urn:microsoft.com/office/officeart/2016/7/layout/LinearBlockProcessNumbered"/>
    <dgm:cxn modelId="{0BBC3D13-0818-DE4D-945F-113DE9470E6D}" type="presParOf" srcId="{1FCFD385-EE48-BA40-8E50-AFC691C3DBF7}" destId="{CB3A57F5-DB0F-4B45-AE9D-6C89E831602E}" srcOrd="2" destOrd="0" presId="urn:microsoft.com/office/officeart/2016/7/layout/LinearBlockProcessNumbered"/>
    <dgm:cxn modelId="{2CE76BDE-B2CB-C34D-A81F-6D33CEEE6656}" type="presParOf" srcId="{CB3A57F5-DB0F-4B45-AE9D-6C89E831602E}" destId="{D8DDD021-0A36-C446-885C-FFAE975A5753}" srcOrd="0" destOrd="0" presId="urn:microsoft.com/office/officeart/2016/7/layout/LinearBlockProcessNumbered"/>
    <dgm:cxn modelId="{286A8128-900C-0C41-97B0-5612F29AC863}" type="presParOf" srcId="{CB3A57F5-DB0F-4B45-AE9D-6C89E831602E}" destId="{F1E455A3-2613-8C4E-B4F8-1ED317E87ABD}" srcOrd="1" destOrd="0" presId="urn:microsoft.com/office/officeart/2016/7/layout/LinearBlockProcessNumbered"/>
    <dgm:cxn modelId="{EFCE8825-2C93-E24A-AFF9-19EC01EFB881}" type="presParOf" srcId="{CB3A57F5-DB0F-4B45-AE9D-6C89E831602E}" destId="{D0754939-6514-6A4C-AE15-83135181B029}" srcOrd="2" destOrd="0" presId="urn:microsoft.com/office/officeart/2016/7/layout/LinearBlockProcessNumbered"/>
    <dgm:cxn modelId="{87A41B50-8315-1244-8D9A-291F22AA73D4}" type="presParOf" srcId="{1FCFD385-EE48-BA40-8E50-AFC691C3DBF7}" destId="{F0D0B5AF-E2CB-CF49-A353-CB93327FCDC8}" srcOrd="3" destOrd="0" presId="urn:microsoft.com/office/officeart/2016/7/layout/LinearBlockProcessNumbered"/>
    <dgm:cxn modelId="{5F72A270-1D2A-FA49-984C-C7AE1DAD479E}" type="presParOf" srcId="{1FCFD385-EE48-BA40-8E50-AFC691C3DBF7}" destId="{5AB8FEED-932A-1F42-BCE4-7E154112FA79}" srcOrd="4" destOrd="0" presId="urn:microsoft.com/office/officeart/2016/7/layout/LinearBlockProcessNumbered"/>
    <dgm:cxn modelId="{71F02121-555C-5749-89DA-A60BE318CEAC}" type="presParOf" srcId="{5AB8FEED-932A-1F42-BCE4-7E154112FA79}" destId="{9039A8A5-785C-1246-BA17-36E5684C9A04}" srcOrd="0" destOrd="0" presId="urn:microsoft.com/office/officeart/2016/7/layout/LinearBlockProcessNumbered"/>
    <dgm:cxn modelId="{93736AD0-EE76-8D43-86E2-AC9F09366B53}" type="presParOf" srcId="{5AB8FEED-932A-1F42-BCE4-7E154112FA79}" destId="{F28EA799-461A-4946-ACCE-F5E11D2AC15E}" srcOrd="1" destOrd="0" presId="urn:microsoft.com/office/officeart/2016/7/layout/LinearBlockProcessNumbered"/>
    <dgm:cxn modelId="{BA9CD242-60AC-4640-8BD8-050E61CF38E0}" type="presParOf" srcId="{5AB8FEED-932A-1F42-BCE4-7E154112FA79}" destId="{2099BCF5-7EE1-154B-AB66-97B1A049F4EC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5C74D-E3EA-5348-8A3F-C7406E5BED02}">
      <dsp:nvSpPr>
        <dsp:cNvPr id="0" name=""/>
        <dsp:cNvSpPr/>
      </dsp:nvSpPr>
      <dsp:spPr>
        <a:xfrm>
          <a:off x="803" y="0"/>
          <a:ext cx="3252647" cy="29874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1289" tIns="0" rIns="32128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Use ensemble method on CNN model</a:t>
          </a:r>
        </a:p>
      </dsp:txBody>
      <dsp:txXfrm>
        <a:off x="803" y="1194967"/>
        <a:ext cx="3252647" cy="1792450"/>
      </dsp:txXfrm>
    </dsp:sp>
    <dsp:sp modelId="{A3BD2E72-F47B-EC4A-AC1F-817052ED618C}">
      <dsp:nvSpPr>
        <dsp:cNvPr id="0" name=""/>
        <dsp:cNvSpPr/>
      </dsp:nvSpPr>
      <dsp:spPr>
        <a:xfrm>
          <a:off x="803" y="0"/>
          <a:ext cx="3252647" cy="119496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1289" tIns="165100" rIns="32128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01</a:t>
          </a:r>
        </a:p>
      </dsp:txBody>
      <dsp:txXfrm>
        <a:off x="803" y="0"/>
        <a:ext cx="3252647" cy="1194967"/>
      </dsp:txXfrm>
    </dsp:sp>
    <dsp:sp modelId="{D8DDD021-0A36-C446-885C-FFAE975A5753}">
      <dsp:nvSpPr>
        <dsp:cNvPr id="0" name=""/>
        <dsp:cNvSpPr/>
      </dsp:nvSpPr>
      <dsp:spPr>
        <a:xfrm>
          <a:off x="3513661" y="0"/>
          <a:ext cx="3252647" cy="2987418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1289" tIns="0" rIns="32128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Work on gender classification based on the same dataset</a:t>
          </a:r>
        </a:p>
      </dsp:txBody>
      <dsp:txXfrm>
        <a:off x="3513661" y="1194967"/>
        <a:ext cx="3252647" cy="1792450"/>
      </dsp:txXfrm>
    </dsp:sp>
    <dsp:sp modelId="{F1E455A3-2613-8C4E-B4F8-1ED317E87ABD}">
      <dsp:nvSpPr>
        <dsp:cNvPr id="0" name=""/>
        <dsp:cNvSpPr/>
      </dsp:nvSpPr>
      <dsp:spPr>
        <a:xfrm>
          <a:off x="3513661" y="0"/>
          <a:ext cx="3252647" cy="119496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1289" tIns="165100" rIns="32128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02</a:t>
          </a:r>
        </a:p>
      </dsp:txBody>
      <dsp:txXfrm>
        <a:off x="3513661" y="0"/>
        <a:ext cx="3252647" cy="1194967"/>
      </dsp:txXfrm>
    </dsp:sp>
    <dsp:sp modelId="{9039A8A5-785C-1246-BA17-36E5684C9A04}">
      <dsp:nvSpPr>
        <dsp:cNvPr id="0" name=""/>
        <dsp:cNvSpPr/>
      </dsp:nvSpPr>
      <dsp:spPr>
        <a:xfrm>
          <a:off x="7026520" y="0"/>
          <a:ext cx="3252647" cy="2987418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1289" tIns="0" rIns="32128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Do more research to improve the accuracy of CNN and SVM models</a:t>
          </a:r>
        </a:p>
      </dsp:txBody>
      <dsp:txXfrm>
        <a:off x="7026520" y="1194967"/>
        <a:ext cx="3252647" cy="1792450"/>
      </dsp:txXfrm>
    </dsp:sp>
    <dsp:sp modelId="{F28EA799-461A-4946-ACCE-F5E11D2AC15E}">
      <dsp:nvSpPr>
        <dsp:cNvPr id="0" name=""/>
        <dsp:cNvSpPr/>
      </dsp:nvSpPr>
      <dsp:spPr>
        <a:xfrm>
          <a:off x="7026520" y="0"/>
          <a:ext cx="3252647" cy="119496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1289" tIns="165100" rIns="32128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03</a:t>
          </a:r>
        </a:p>
      </dsp:txBody>
      <dsp:txXfrm>
        <a:off x="7026520" y="0"/>
        <a:ext cx="3252647" cy="1194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CB2C5-4AB4-7147-8716-D1A65D5FD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073D5-70AB-FA41-B3E4-68F5E4961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D67A2-AADD-F144-9DE2-B680093C6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66B3-FF38-1843-A50A-B785DDC551E4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C0AAA-61DE-AB45-9C83-AEB0A0BE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E8FD8-F851-3A4F-B52C-0B7AF1256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F6EB-0ABF-E44E-AB19-CC369E7C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818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58324-1453-2C45-B5EA-CD456DE0E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DACE51-243E-7B4A-A488-B78712B31E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DE186-6CF5-7340-ADA1-21A63F000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66B3-FF38-1843-A50A-B785DDC551E4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993AA-BCE2-C047-8BB8-7A116BA9A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03112-9914-FD4F-9214-DBF5A00A9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F6EB-0ABF-E44E-AB19-CC369E7C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68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636509-5D63-3A4F-B0C8-72EBD76226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848282-F3F8-7047-AFF4-F71C413E7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B137D-9F1B-9144-B60E-CA9B4BF91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66B3-FF38-1843-A50A-B785DDC551E4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F1C72-56A6-2E4E-927D-2A83B3F5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A1A95-C7A4-DA4E-A4D6-2B0E3C01B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F6EB-0ABF-E44E-AB19-CC369E7C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8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D02CC-9A7E-7348-9F91-763C7C55D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82B48-4E9A-204F-83DD-FF5AD7FA8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495D2-5230-6040-99E1-7D8A078D4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66B3-FF38-1843-A50A-B785DDC551E4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2584A-C942-244B-81B2-A3589ED2B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6B857-21FD-B949-9E9F-85BF5474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F6EB-0ABF-E44E-AB19-CC369E7C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64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5C595-18FB-564C-8EBF-FA3643745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7688F-B46C-6646-98A3-A17717E43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D504E-1AD3-1E49-A205-48C8A4E9C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66B3-FF38-1843-A50A-B785DDC551E4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0BD45-9AC0-D042-9556-93C5CEBF6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A85C-7D1E-5245-A165-39A7DAD61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F6EB-0ABF-E44E-AB19-CC369E7C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54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B3DB4-8B0A-C345-A509-92F0FA53D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A5221-9DD9-E64F-B865-A512A5A82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EAE87C-3FA6-D94E-AA26-C35884E35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86A0F7-A540-BC44-A01A-BDFC9F3B5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66B3-FF38-1843-A50A-B785DDC551E4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EEF99-580E-2047-B82B-1D740015A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C5BA0-24A1-654F-989B-FF075B8A9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F6EB-0ABF-E44E-AB19-CC369E7C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98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82C21-D3B4-B742-88C8-C308DAE40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3F407-A091-CD41-9385-C660D2D0D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7C09E-4732-0F41-80BD-4A41BB434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859C7-6736-664E-AC3B-A046DF6D2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E8E63D-3128-644A-805C-91B8204F74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E11DDF-8DC7-2344-A86F-27265E38C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66B3-FF38-1843-A50A-B785DDC551E4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AE9CB3-AB0C-F848-AB48-AE8D71A6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3E79FE-9B3E-B642-AE49-0E7DAB1DC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F6EB-0ABF-E44E-AB19-CC369E7C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64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57FA-71E6-D24B-ADD9-C1B4B08E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843390-6C89-CC47-980C-77A8C7ED3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66B3-FF38-1843-A50A-B785DDC551E4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212A29-73E9-9349-BC57-97725F4E9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93967B-F1DA-A24F-A408-3C23FEEF9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F6EB-0ABF-E44E-AB19-CC369E7C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33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51F125-9229-2B40-BFE1-FDC5DB6BE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66B3-FF38-1843-A50A-B785DDC551E4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CAB179-6250-AA49-AAB9-C90F00D0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C29D5-FCC0-CC4E-9A71-CF325F9F2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F6EB-0ABF-E44E-AB19-CC369E7C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2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5B903-60E8-934B-8384-4338CABE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4763E-178D-1E48-BB4A-A3E4E5B78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874B4-2AF1-FC43-A903-BB0744C18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09D10-F515-4841-A202-B0DB0C0C2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66B3-FF38-1843-A50A-B785DDC551E4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F97B4-FB96-E34C-9312-47FA8CEB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B5B8E-2FD6-7D45-996C-EC079A631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F6EB-0ABF-E44E-AB19-CC369E7C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1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8F4-0BE6-E648-8BD4-453D89115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3A8953-2D79-264D-B65C-4C6EBC86B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63EFD-CC92-6A42-81F4-6FCBABF64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128DC-52D6-7F4A-933C-D4E947B8E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66B3-FF38-1843-A50A-B785DDC551E4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A6607-7FC0-C84A-AEB4-3D587D433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D1A01-2C3F-5C46-B95D-FA735DD0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F6EB-0ABF-E44E-AB19-CC369E7C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76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B37850-C32D-0249-A6D0-40EEBABC8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828A2-3B8D-D240-A730-995E4234B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D0637-2525-5744-99DC-656E1DF6AC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666B3-FF38-1843-A50A-B785DDC551E4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6E6F1-10EB-E944-8C71-CC768766FE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A05E9-C46C-2E4C-B0BE-2156C5AF6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CF6EB-0ABF-E44E-AB19-CC369E7C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82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218C9-DCD5-FC46-AE86-5DEB226B66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Prediction on age groups based on face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5161A-EB09-934D-A3AB-0BB4B43F4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7756"/>
            <a:ext cx="9144000" cy="1655762"/>
          </a:xfrm>
        </p:spPr>
        <p:txBody>
          <a:bodyPr/>
          <a:lstStyle/>
          <a:p>
            <a:r>
              <a:rPr lang="en-US" dirty="0" err="1"/>
              <a:t>Ruoyun</a:t>
            </a:r>
            <a:r>
              <a:rPr lang="en-US" dirty="0"/>
              <a:t> Chen, </a:t>
            </a:r>
            <a:r>
              <a:rPr lang="en-US" dirty="0" err="1"/>
              <a:t>Yijia</a:t>
            </a:r>
            <a:r>
              <a:rPr lang="en-US" dirty="0"/>
              <a:t> Hao</a:t>
            </a:r>
          </a:p>
        </p:txBody>
      </p:sp>
    </p:spTree>
    <p:extLst>
      <p:ext uri="{BB962C8B-B14F-4D97-AF65-F5344CB8AC3E}">
        <p14:creationId xmlns:p14="http://schemas.microsoft.com/office/powerpoint/2010/main" val="2016279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A775-0BF3-9046-9399-F068FA18A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comparison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EE61DD32-C38A-9849-9BA2-E5A28357B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067" y="2271583"/>
            <a:ext cx="5181598" cy="3263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42BDBC-6D22-AF4C-A7F4-975E3730F03A}"/>
              </a:ext>
            </a:extLst>
          </p:cNvPr>
          <p:cNvSpPr txBox="1"/>
          <p:nvPr/>
        </p:nvSpPr>
        <p:spPr>
          <a:xfrm>
            <a:off x="7565424" y="1700857"/>
            <a:ext cx="3509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SVM to multi-class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DF8ED-1335-A94A-9076-0B821FCCB0CB}"/>
              </a:ext>
            </a:extLst>
          </p:cNvPr>
          <p:cNvSpPr txBox="1"/>
          <p:nvPr/>
        </p:nvSpPr>
        <p:spPr>
          <a:xfrm>
            <a:off x="1256271" y="1690688"/>
            <a:ext cx="434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Logistic Regression to multi-class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8CDB8E-5DC6-1646-B471-CA8D91897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5" y="2271583"/>
            <a:ext cx="51816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1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14E3-F9B4-964E-924C-B6FD9B340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Random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4C6E5-FF3F-DF45-B913-F1F302C73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618" y="2965622"/>
            <a:ext cx="5562598" cy="2594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62BFA-5DF8-F04F-912E-CBD2A5E1C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38" y="2965622"/>
            <a:ext cx="5782962" cy="2594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D33742-B510-E74A-A291-A414EC0D4158}"/>
              </a:ext>
            </a:extLst>
          </p:cNvPr>
          <p:cNvSpPr txBox="1"/>
          <p:nvPr/>
        </p:nvSpPr>
        <p:spPr>
          <a:xfrm>
            <a:off x="4108623" y="1786149"/>
            <a:ext cx="4859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Training set vs. Test 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17F241-C357-0D4B-AE4D-6B7564FE50C6}"/>
              </a:ext>
            </a:extLst>
          </p:cNvPr>
          <p:cNvSpPr txBox="1"/>
          <p:nvPr/>
        </p:nvSpPr>
        <p:spPr>
          <a:xfrm>
            <a:off x="3888828" y="5770179"/>
            <a:ext cx="376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Trees num: 5, max</a:t>
            </a:r>
            <a:r>
              <a:rPr lang="zh-CN" altLang="en-US" dirty="0"/>
              <a:t> </a:t>
            </a:r>
            <a:r>
              <a:rPr lang="en-US" dirty="0"/>
              <a:t>depth = </a:t>
            </a:r>
            <a:r>
              <a:rPr lang="en-US" altLang="zh-CN" dirty="0"/>
              <a:t>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491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BBD26C-26AC-1A49-B77C-5D0986319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913" y="0"/>
            <a:ext cx="9188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8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7B596-D438-844A-BDCB-ECE723DDA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CNN accuracy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E4D7CF4-C882-514F-8F40-40005D88C085}"/>
              </a:ext>
            </a:extLst>
          </p:cNvPr>
          <p:cNvSpPr txBox="1"/>
          <p:nvPr/>
        </p:nvSpPr>
        <p:spPr>
          <a:xfrm>
            <a:off x="729050" y="2845857"/>
            <a:ext cx="48438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 = 20</a:t>
            </a:r>
          </a:p>
          <a:p>
            <a:r>
              <a:rPr lang="en-US" dirty="0"/>
              <a:t>Batch size = 512</a:t>
            </a:r>
          </a:p>
          <a:p>
            <a:r>
              <a:rPr lang="en-US" dirty="0"/>
              <a:t>Regularization lambda = 0.01</a:t>
            </a:r>
          </a:p>
          <a:p>
            <a:r>
              <a:rPr lang="en-US" dirty="0"/>
              <a:t>Stochastic Gradient Descent (learning rate = 0.01)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A0277-E5C6-0E40-BF18-2BCDDF8FA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88" y="4658206"/>
            <a:ext cx="5232365" cy="879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0FE581-89A9-9B43-A46A-862A4A14A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999" y="2869645"/>
            <a:ext cx="5416206" cy="290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7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A1BDC-F994-7B40-8644-070E43ED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5682B1-AE0C-41E0-842B-8D4EA848C4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4803769"/>
              </p:ext>
            </p:extLst>
          </p:nvPr>
        </p:nvGraphicFramePr>
        <p:xfrm>
          <a:off x="960120" y="2917149"/>
          <a:ext cx="10279971" cy="2987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3654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1973E-D00D-5241-BB58-46FDB65E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3941" y="2576985"/>
            <a:ext cx="10515600" cy="1325563"/>
          </a:xfrm>
        </p:spPr>
        <p:txBody>
          <a:bodyPr/>
          <a:lstStyle/>
          <a:p>
            <a:r>
              <a:rPr lang="en-US" dirty="0"/>
              <a:t>Q &amp;A</a:t>
            </a:r>
          </a:p>
        </p:txBody>
      </p:sp>
    </p:spTree>
    <p:extLst>
      <p:ext uri="{BB962C8B-B14F-4D97-AF65-F5344CB8AC3E}">
        <p14:creationId xmlns:p14="http://schemas.microsoft.com/office/powerpoint/2010/main" val="656567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D488-0E86-5B48-B210-1716EBC9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1" y="509661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27C2AAA-5EAB-4739-A1D3-B89A3E745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30" r="3366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A54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3D37B-B6D0-3148-9AB9-8463A1697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Autofit/>
          </a:bodyPr>
          <a:lstStyle/>
          <a:p>
            <a:r>
              <a:rPr lang="en-US" dirty="0"/>
              <a:t>Dataset: </a:t>
            </a:r>
            <a:r>
              <a:rPr lang="en-US" dirty="0" err="1"/>
              <a:t>UTKFace</a:t>
            </a:r>
            <a:r>
              <a:rPr lang="en-US" dirty="0"/>
              <a:t> dataset is a large-scale face dataset with long age span (range from 1 to 116 years old). The dataset consists of over 20,000 face images with annotations of age, gender, and ethnicity. </a:t>
            </a:r>
          </a:p>
          <a:p>
            <a:endParaRPr lang="en-US" dirty="0"/>
          </a:p>
          <a:p>
            <a:r>
              <a:rPr lang="en-US" dirty="0"/>
              <a:t>Goal: The goal of the project is to output the age group of an input image with </a:t>
            </a:r>
            <a:r>
              <a:rPr lang="en-US" dirty="0" err="1"/>
              <a:t>UTKFace</a:t>
            </a:r>
            <a:r>
              <a:rPr lang="en-US" dirty="0"/>
              <a:t> dataset. </a:t>
            </a:r>
          </a:p>
        </p:txBody>
      </p:sp>
    </p:spTree>
    <p:extLst>
      <p:ext uri="{BB962C8B-B14F-4D97-AF65-F5344CB8AC3E}">
        <p14:creationId xmlns:p14="http://schemas.microsoft.com/office/powerpoint/2010/main" val="2916107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B475BC-7266-EA4B-B79B-9B6EC7A71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9B1699-5A5B-7A4D-A382-AB964731F284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Data Sample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8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F2364-C9F1-964F-A62F-E390D8676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3463A-1408-9B4A-B40E-AFC956B30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Cut off data number to 3500 on each of the age group</a:t>
            </a:r>
          </a:p>
          <a:p>
            <a:r>
              <a:rPr lang="en-US" dirty="0"/>
              <a:t>Normalization on pixels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8B7A25-7700-1145-825B-E68E09006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50" y="2842054"/>
            <a:ext cx="4775353" cy="3917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B0C84-E15B-294B-B925-F88BD86D6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531" y="2842054"/>
            <a:ext cx="5053914" cy="401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99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5188E19-A11C-C346-8965-97FFE69A5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Data-Preprocessing</a:t>
            </a:r>
          </a:p>
        </p:txBody>
      </p:sp>
      <p:sp>
        <p:nvSpPr>
          <p:cNvPr id="25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21D419-B86B-8548-AC5A-BDE081819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9" b="-2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03171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40E9581-E51C-174D-97F4-F55ED0E9E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456" y="1593565"/>
            <a:ext cx="2022843" cy="20415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B7454B-8AF8-5E4F-9563-7EA535CED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925" y="652170"/>
            <a:ext cx="1657607" cy="20509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4342A5-B813-9C43-AB4E-75EF58629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664" y="4124276"/>
            <a:ext cx="2041573" cy="20603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A1EAC3-3D2A-0F44-BF45-4904934FC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028" y="4517346"/>
            <a:ext cx="2050938" cy="20603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E54EAE-88F5-F04F-A307-D2260532A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3421" y="680264"/>
            <a:ext cx="1348562" cy="20228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1BBB41-675C-3F4C-86E8-B77802561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6664" y="1584200"/>
            <a:ext cx="2050938" cy="20509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8BAFEB-DAE9-9146-BA2B-694BD4630E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7602" y="4124276"/>
            <a:ext cx="2022843" cy="20322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89AEC3-1CBA-3D45-908E-FF14A3B241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3331" y="4554837"/>
            <a:ext cx="2013478" cy="20041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87521D6-C09C-544B-8831-41AF60EA4D8D}"/>
              </a:ext>
            </a:extLst>
          </p:cNvPr>
          <p:cNvSpPr txBox="1"/>
          <p:nvPr/>
        </p:nvSpPr>
        <p:spPr>
          <a:xfrm>
            <a:off x="1742303" y="3225114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preprocessing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51E7AE1-C818-2E4D-841F-F70607035E48}"/>
              </a:ext>
            </a:extLst>
          </p:cNvPr>
          <p:cNvCxnSpPr/>
          <p:nvPr/>
        </p:nvCxnSpPr>
        <p:spPr>
          <a:xfrm>
            <a:off x="4621427" y="1989438"/>
            <a:ext cx="1085021" cy="741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F22C5F0A-382E-BA47-8BD1-8654AE5175A2}"/>
              </a:ext>
            </a:extLst>
          </p:cNvPr>
          <p:cNvCxnSpPr/>
          <p:nvPr/>
        </p:nvCxnSpPr>
        <p:spPr>
          <a:xfrm rot="16200000" flipH="1">
            <a:off x="9811265" y="2804983"/>
            <a:ext cx="1482811" cy="864973"/>
          </a:xfrm>
          <a:prstGeom prst="bentConnector3">
            <a:avLst>
              <a:gd name="adj1" fmla="val 8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8F700E1-144A-D345-9FBE-0A2C08F1CAD4}"/>
              </a:ext>
            </a:extLst>
          </p:cNvPr>
          <p:cNvCxnSpPr/>
          <p:nvPr/>
        </p:nvCxnSpPr>
        <p:spPr>
          <a:xfrm flipH="1">
            <a:off x="5904456" y="5239265"/>
            <a:ext cx="1880301" cy="556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triped Right Arrow 29">
            <a:extLst>
              <a:ext uri="{FF2B5EF4-FFF2-40B4-BE49-F238E27FC236}">
                <a16:creationId xmlns:a16="http://schemas.microsoft.com/office/drawing/2014/main" id="{20F39FDF-F685-DD48-B768-C849828D54F4}"/>
              </a:ext>
            </a:extLst>
          </p:cNvPr>
          <p:cNvSpPr/>
          <p:nvPr/>
        </p:nvSpPr>
        <p:spPr>
          <a:xfrm rot="5400000">
            <a:off x="2906209" y="3185410"/>
            <a:ext cx="1059406" cy="100134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BD0835-54D4-F341-8982-1809DF70C3E9}"/>
              </a:ext>
            </a:extLst>
          </p:cNvPr>
          <p:cNvSpPr txBox="1"/>
          <p:nvPr/>
        </p:nvSpPr>
        <p:spPr>
          <a:xfrm>
            <a:off x="4461348" y="1989438"/>
            <a:ext cx="160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extraction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5CFD46-6C23-7F40-A87E-16399B8CEECC}"/>
              </a:ext>
            </a:extLst>
          </p:cNvPr>
          <p:cNvSpPr txBox="1"/>
          <p:nvPr/>
        </p:nvSpPr>
        <p:spPr>
          <a:xfrm>
            <a:off x="10383823" y="2609669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color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5BF12F-BCBB-3645-9B4A-C014D32250A8}"/>
              </a:ext>
            </a:extLst>
          </p:cNvPr>
          <p:cNvSpPr txBox="1"/>
          <p:nvPr/>
        </p:nvSpPr>
        <p:spPr>
          <a:xfrm>
            <a:off x="6240162" y="5362832"/>
            <a:ext cx="72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resize</a:t>
            </a:r>
          </a:p>
        </p:txBody>
      </p:sp>
    </p:spTree>
    <p:extLst>
      <p:ext uri="{BB962C8B-B14F-4D97-AF65-F5344CB8AC3E}">
        <p14:creationId xmlns:p14="http://schemas.microsoft.com/office/powerpoint/2010/main" val="2612248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FD665-40D7-5E4C-BBA8-5019F9B7A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Logistic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55F6B-757F-D042-89FF-36738EA07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12" y="2916710"/>
            <a:ext cx="5333485" cy="287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457F7-420D-2D4C-AE9C-E55694876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16710"/>
            <a:ext cx="5691830" cy="287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C668AC-B1F5-144D-87ED-A116BF9D12A1}"/>
              </a:ext>
            </a:extLst>
          </p:cNvPr>
          <p:cNvSpPr txBox="1"/>
          <p:nvPr/>
        </p:nvSpPr>
        <p:spPr>
          <a:xfrm>
            <a:off x="3765207" y="1657367"/>
            <a:ext cx="4859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Training set vs. Test set</a:t>
            </a:r>
          </a:p>
        </p:txBody>
      </p:sp>
    </p:spTree>
    <p:extLst>
      <p:ext uri="{BB962C8B-B14F-4D97-AF65-F5344CB8AC3E}">
        <p14:creationId xmlns:p14="http://schemas.microsoft.com/office/powerpoint/2010/main" val="728910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F30CD-5D2D-C049-BBA6-B07AEB54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E04D2-78A4-E843-A8A7-595E2667F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89" y="82348"/>
            <a:ext cx="5172186" cy="3639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AC716-C360-1940-AF08-95766FE9772B}"/>
              </a:ext>
            </a:extLst>
          </p:cNvPr>
          <p:cNvSpPr txBox="1"/>
          <p:nvPr/>
        </p:nvSpPr>
        <p:spPr>
          <a:xfrm>
            <a:off x="1008425" y="2284741"/>
            <a:ext cx="117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Eigenfaces</a:t>
            </a:r>
          </a:p>
        </p:txBody>
      </p:sp>
      <p:pic>
        <p:nvPicPr>
          <p:cNvPr id="6" name="Picture 5" descr="A picture containing different, room&#10;&#10;Description automatically generated">
            <a:extLst>
              <a:ext uri="{FF2B5EF4-FFF2-40B4-BE49-F238E27FC236}">
                <a16:creationId xmlns:a16="http://schemas.microsoft.com/office/drawing/2014/main" id="{E1190922-836B-BF4D-8892-7E53C42F5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90" y="3345037"/>
            <a:ext cx="5295900" cy="3459172"/>
          </a:xfrm>
          <a:prstGeom prst="rect">
            <a:avLst/>
          </a:prstGeom>
        </p:spPr>
      </p:pic>
      <p:pic>
        <p:nvPicPr>
          <p:cNvPr id="7" name="Picture 6" descr="A close up of a persons face&#10;&#10;Description automatically generated">
            <a:extLst>
              <a:ext uri="{FF2B5EF4-FFF2-40B4-BE49-F238E27FC236}">
                <a16:creationId xmlns:a16="http://schemas.microsoft.com/office/drawing/2014/main" id="{B56D66DB-8702-3D40-A815-CA8F5A4B2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947" y="3864277"/>
            <a:ext cx="276860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DCC120-2A0E-7C42-9058-AC05C16BB57E}"/>
              </a:ext>
            </a:extLst>
          </p:cNvPr>
          <p:cNvSpPr txBox="1"/>
          <p:nvPr/>
        </p:nvSpPr>
        <p:spPr>
          <a:xfrm>
            <a:off x="7409225" y="3520417"/>
            <a:ext cx="16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Eigenface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C0CD9B-1965-7D43-B1ED-65A2734D1F6A}"/>
              </a:ext>
            </a:extLst>
          </p:cNvPr>
          <p:cNvSpPr txBox="1"/>
          <p:nvPr/>
        </p:nvSpPr>
        <p:spPr>
          <a:xfrm>
            <a:off x="2562680" y="3059631"/>
            <a:ext cx="1997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of Eigenfaces</a:t>
            </a:r>
          </a:p>
        </p:txBody>
      </p:sp>
    </p:spTree>
    <p:extLst>
      <p:ext uri="{BB962C8B-B14F-4D97-AF65-F5344CB8AC3E}">
        <p14:creationId xmlns:p14="http://schemas.microsoft.com/office/powerpoint/2010/main" val="97661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56D2-F640-8C45-BF53-6697B7D60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3E068-A787-FC46-A514-57E212631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3" y="2556862"/>
            <a:ext cx="5965537" cy="2581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0753BC-0A02-B24C-8715-1F841984B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351" y="2433080"/>
            <a:ext cx="5545146" cy="25813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5DB83D-EBA2-424E-A810-AB2248A91FC1}"/>
              </a:ext>
            </a:extLst>
          </p:cNvPr>
          <p:cNvSpPr txBox="1"/>
          <p:nvPr/>
        </p:nvSpPr>
        <p:spPr>
          <a:xfrm>
            <a:off x="4105704" y="1353662"/>
            <a:ext cx="4859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Training set vs. Test 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4BD90-DE7F-FE41-A84E-67C0AA37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F2CB4-A616-C943-9966-1DAD80DF1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007" y="382828"/>
            <a:ext cx="6498624" cy="95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36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206</Words>
  <Application>Microsoft Macintosh PowerPoint</Application>
  <PresentationFormat>Widescreen</PresentationFormat>
  <Paragraphs>42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Prediction on age groups based on face images</vt:lpstr>
      <vt:lpstr>Introduction</vt:lpstr>
      <vt:lpstr>PowerPoint Presentation</vt:lpstr>
      <vt:lpstr>Data cleaning</vt:lpstr>
      <vt:lpstr>Data-Preprocessing</vt:lpstr>
      <vt:lpstr>PowerPoint Presentation</vt:lpstr>
      <vt:lpstr>Logistic Regression</vt:lpstr>
      <vt:lpstr>PCA</vt:lpstr>
      <vt:lpstr>SVM</vt:lpstr>
      <vt:lpstr>ROC comparison</vt:lpstr>
      <vt:lpstr>Random Forest</vt:lpstr>
      <vt:lpstr>PowerPoint Presentation</vt:lpstr>
      <vt:lpstr>CNN accuracy</vt:lpstr>
      <vt:lpstr>Future Work</vt:lpstr>
      <vt:lpstr>Q 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on age groups based on face images</dc:title>
  <dc:creator>Yijia Hao</dc:creator>
  <cp:lastModifiedBy>Yijia Hao</cp:lastModifiedBy>
  <cp:revision>8</cp:revision>
  <dcterms:created xsi:type="dcterms:W3CDTF">2019-12-09T16:13:33Z</dcterms:created>
  <dcterms:modified xsi:type="dcterms:W3CDTF">2019-12-11T02:10:57Z</dcterms:modified>
</cp:coreProperties>
</file>